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9" r:id="rId3"/>
    <p:sldId id="266" r:id="rId4"/>
    <p:sldId id="259" r:id="rId5"/>
    <p:sldId id="281" r:id="rId6"/>
    <p:sldId id="265" r:id="rId7"/>
    <p:sldId id="278" r:id="rId8"/>
    <p:sldId id="258" r:id="rId9"/>
    <p:sldId id="277" r:id="rId10"/>
    <p:sldId id="279" r:id="rId11"/>
    <p:sldId id="263" r:id="rId12"/>
    <p:sldId id="276" r:id="rId13"/>
    <p:sldId id="264" r:id="rId14"/>
    <p:sldId id="262" r:id="rId15"/>
    <p:sldId id="280" r:id="rId16"/>
    <p:sldId id="260" r:id="rId17"/>
    <p:sldId id="274" r:id="rId18"/>
    <p:sldId id="272" r:id="rId19"/>
    <p:sldId id="267" r:id="rId20"/>
    <p:sldId id="270" r:id="rId21"/>
    <p:sldId id="275" r:id="rId22"/>
    <p:sldId id="271" r:id="rId23"/>
    <p:sldId id="273" r:id="rId24"/>
    <p:sldId id="268" r:id="rId2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B4FA-7144-4A9D-8054-4D74491B87D6}" type="datetimeFigureOut">
              <a:rPr lang="uk-UA" smtClean="0"/>
              <a:t>20.05.2025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AD82-9ECF-42EC-800B-EE411CE103B5}" type="slidenum">
              <a:rPr lang="uk-UA" smtClean="0"/>
              <a:t>‹№›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B4FA-7144-4A9D-8054-4D74491B87D6}" type="datetimeFigureOut">
              <a:rPr lang="uk-UA" smtClean="0"/>
              <a:t>20.05.2025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AD82-9ECF-42EC-800B-EE411CE103B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B4FA-7144-4A9D-8054-4D74491B87D6}" type="datetimeFigureOut">
              <a:rPr lang="uk-UA" smtClean="0"/>
              <a:t>20.05.2025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AD82-9ECF-42EC-800B-EE411CE103B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B4FA-7144-4A9D-8054-4D74491B87D6}" type="datetimeFigureOut">
              <a:rPr lang="uk-UA" smtClean="0"/>
              <a:t>20.05.2025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AD82-9ECF-42EC-800B-EE411CE103B5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B4FA-7144-4A9D-8054-4D74491B87D6}" type="datetimeFigureOut">
              <a:rPr lang="uk-UA" smtClean="0"/>
              <a:t>20.05.2025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AD82-9ECF-42EC-800B-EE411CE103B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B4FA-7144-4A9D-8054-4D74491B87D6}" type="datetimeFigureOut">
              <a:rPr lang="uk-UA" smtClean="0"/>
              <a:t>20.05.2025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AD82-9ECF-42EC-800B-EE411CE103B5}" type="slidenum">
              <a:rPr lang="uk-UA" smtClean="0"/>
              <a:t>‹№›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B4FA-7144-4A9D-8054-4D74491B87D6}" type="datetimeFigureOut">
              <a:rPr lang="uk-UA" smtClean="0"/>
              <a:t>20.05.2025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AD82-9ECF-42EC-800B-EE411CE103B5}" type="slidenum">
              <a:rPr lang="uk-UA" smtClean="0"/>
              <a:t>‹№›</a:t>
            </a:fld>
            <a:endParaRPr lang="uk-UA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B4FA-7144-4A9D-8054-4D74491B87D6}" type="datetimeFigureOut">
              <a:rPr lang="uk-UA" smtClean="0"/>
              <a:t>20.05.2025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AD82-9ECF-42EC-800B-EE411CE103B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B4FA-7144-4A9D-8054-4D74491B87D6}" type="datetimeFigureOut">
              <a:rPr lang="uk-UA" smtClean="0"/>
              <a:t>20.05.2025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AD82-9ECF-42EC-800B-EE411CE103B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B4FA-7144-4A9D-8054-4D74491B87D6}" type="datetimeFigureOut">
              <a:rPr lang="uk-UA" smtClean="0"/>
              <a:t>20.05.2025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AD82-9ECF-42EC-800B-EE411CE103B5}" type="slidenum">
              <a:rPr lang="uk-UA" smtClean="0"/>
              <a:t>‹№›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4B4FA-7144-4A9D-8054-4D74491B87D6}" type="datetimeFigureOut">
              <a:rPr lang="uk-UA" smtClean="0"/>
              <a:t>20.05.2025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8AD82-9ECF-42EC-800B-EE411CE103B5}" type="slidenum">
              <a:rPr lang="uk-UA" smtClean="0"/>
              <a:t>‹№›</a:t>
            </a:fld>
            <a:endParaRPr lang="uk-U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C44B4FA-7144-4A9D-8054-4D74491B87D6}" type="datetimeFigureOut">
              <a:rPr lang="uk-UA" smtClean="0"/>
              <a:t>20.05.2025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B78AD82-9ECF-42EC-800B-EE411CE103B5}" type="slidenum">
              <a:rPr lang="uk-UA" smtClean="0"/>
              <a:t>‹№›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3794" y="5373216"/>
            <a:ext cx="7202661" cy="1008112"/>
          </a:xfrm>
        </p:spPr>
        <p:txBody>
          <a:bodyPr/>
          <a:lstStyle/>
          <a:p>
            <a:pPr algn="r"/>
            <a:r>
              <a:rPr lang="uk-UA" dirty="0">
                <a:latin typeface="Times New Roman" pitchFamily="18" charset="0"/>
                <a:cs typeface="Times New Roman" pitchFamily="18" charset="0"/>
              </a:rPr>
              <a:t>Виконавці: студенти 3-МСКД групи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2348880"/>
            <a:ext cx="8784976" cy="2576577"/>
          </a:xfrm>
          <a:effectLst/>
        </p:spPr>
        <p:txBody>
          <a:bodyPr/>
          <a:lstStyle/>
          <a:p>
            <a:pPr algn="r"/>
            <a:r>
              <a:rPr lang="uk-UA" dirty="0" err="1">
                <a:latin typeface="Times New Roman" pitchFamily="18" charset="0"/>
                <a:cs typeface="Times New Roman" pitchFamily="18" charset="0"/>
              </a:rPr>
              <a:t>Проєкт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 «АБЕТКА </a:t>
            </a:r>
            <a:r>
              <a:rPr lang="uk-UA" sz="5200" dirty="0">
                <a:latin typeface="Times New Roman" pitchFamily="18" charset="0"/>
                <a:cs typeface="Times New Roman" pitchFamily="18" charset="0"/>
              </a:rPr>
              <a:t>першої психологічної допомоги</a:t>
            </a:r>
          </a:p>
        </p:txBody>
      </p:sp>
    </p:spTree>
    <p:extLst>
      <p:ext uri="{BB962C8B-B14F-4D97-AF65-F5344CB8AC3E}">
        <p14:creationId xmlns:p14="http://schemas.microsoft.com/office/powerpoint/2010/main" val="3235521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F3EF77D2-0937-5DFE-F366-E9B7EC2380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475175" y="2564904"/>
            <a:ext cx="1032929" cy="1705902"/>
          </a:xfrm>
        </p:spPr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F89B29F-CF5B-1DBB-A1C1-236DDE139B78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C5F5EBB-4389-BB23-F230-DFD167F88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268" y="5157191"/>
            <a:ext cx="5068868" cy="450229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EF4C81-4A36-B834-569F-471664072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25" y="180020"/>
            <a:ext cx="6036956" cy="649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9755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99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51842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AC969AA7-C7F6-8FD3-F167-BB4BD71FA4F0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2952EA4-E269-F580-0D8C-539595D77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AE03756-882D-3357-BB32-4D4A43476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2E98C4-2B0A-A683-BDC5-471763F792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9051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44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" t="16174" r="29022" b="6088"/>
          <a:stretch/>
        </p:blipFill>
        <p:spPr bwMode="auto">
          <a:xfrm>
            <a:off x="0" y="0"/>
            <a:ext cx="9190592" cy="6845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3686A6-2C7A-2D08-E76E-032DA87F16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6200"/>
          <a:stretch/>
        </p:blipFill>
        <p:spPr>
          <a:xfrm>
            <a:off x="5741355" y="1163215"/>
            <a:ext cx="3025324" cy="262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11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41"/>
          <a:stretch/>
        </p:blipFill>
        <p:spPr bwMode="auto">
          <a:xfrm>
            <a:off x="14063" y="0"/>
            <a:ext cx="910347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618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AE2DD6-FBEF-EBC0-BAAD-AFF8A3504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7554410-9B19-8D1D-74F3-AB53AA8A44F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C130477-EC57-AB1E-B331-7D09A818F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902" y="585413"/>
            <a:ext cx="8818196" cy="4948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255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40" y="-1612"/>
            <a:ext cx="9154740" cy="680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19086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5116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270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ADA9FFD-32DE-3855-32A8-92491ABE3D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18" y="731520"/>
            <a:ext cx="9006924" cy="507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07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Рисунок 4"/>
          <p:cNvSpPr>
            <a:spLocks noGrp="1"/>
          </p:cNvSpPr>
          <p:nvPr>
            <p:ph type="pic" idx="1"/>
          </p:nvPr>
        </p:nvSpPr>
        <p:spPr>
          <a:xfrm>
            <a:off x="4860032" y="1052736"/>
            <a:ext cx="4114800" cy="3127806"/>
          </a:xfrm>
        </p:spPr>
      </p:sp>
      <p:sp>
        <p:nvSpPr>
          <p:cNvPr id="3" name="Объект 2"/>
          <p:cNvSpPr>
            <a:spLocks noGrp="1"/>
          </p:cNvSpPr>
          <p:nvPr>
            <p:ph type="body" sz="half" idx="2"/>
          </p:nvPr>
        </p:nvSpPr>
        <p:spPr>
          <a:xfrm>
            <a:off x="395536" y="260648"/>
            <a:ext cx="4536504" cy="6264696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uk-UA" sz="2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Перша психологічна допомога </a:t>
            </a:r>
            <a:r>
              <a:rPr lang="uk-UA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</a:p>
          <a:p>
            <a:pPr marL="45720" indent="0" algn="just">
              <a:buNone/>
            </a:pPr>
            <a:r>
              <a:rPr lang="uk-UA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 </a:t>
            </a:r>
            <a:r>
              <a:rPr lang="uk-UA" sz="2600" noProof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начасні</a:t>
            </a:r>
            <a:r>
              <a:rPr lang="uk-UA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практики допомоги людині, яка зазнала гострої психологічної травматизації, і ви опинилися поруч.</a:t>
            </a:r>
          </a:p>
          <a:p>
            <a:pPr marL="45720" indent="0" algn="just">
              <a:buNone/>
            </a:pPr>
            <a:r>
              <a:rPr lang="uk-UA" sz="2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Її надання не потребує професійних знань з  психології, достатньо знань, отриманих в межах навчальної дисципліни «Психологія», та природної здатності проявляти співчуття і людяність</a:t>
            </a:r>
            <a:r>
              <a:rPr lang="uk-UA" dirty="0">
                <a:solidFill>
                  <a:srgbClr val="002060"/>
                </a:solidFill>
              </a:rPr>
              <a:t>. </a:t>
            </a:r>
          </a:p>
          <a:p>
            <a:pPr marL="45720" indent="0" algn="just">
              <a:buNone/>
            </a:pPr>
            <a:endParaRPr lang="uk-UA" dirty="0">
              <a:solidFill>
                <a:srgbClr val="002060"/>
              </a:solidFill>
            </a:endParaRPr>
          </a:p>
          <a:p>
            <a:pPr marL="45720" indent="0" algn="just">
              <a:buNone/>
            </a:pPr>
            <a:endParaRPr lang="uk-UA" dirty="0">
              <a:solidFill>
                <a:srgbClr val="002060"/>
              </a:solidFill>
            </a:endParaRPr>
          </a:p>
          <a:p>
            <a:pPr marL="4572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uk-UA" sz="2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Принципи першої психологічної допомоги:</a:t>
            </a:r>
            <a:br>
              <a:rPr lang="uk-UA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 </a:t>
            </a:r>
            <a:r>
              <a:rPr lang="uk-UA" sz="2200" noProof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короткотривалість станів;</a:t>
            </a:r>
            <a:br>
              <a:rPr lang="uk-UA" sz="2200" noProof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noProof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 невідкладність станів;</a:t>
            </a:r>
            <a:br>
              <a:rPr lang="uk-UA" sz="2200" noProof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noProof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 емпатійний контакт;</a:t>
            </a:r>
            <a:br>
              <a:rPr lang="uk-UA" sz="2200" noProof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noProof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 високий рівень активності людини, що надає</a:t>
            </a:r>
            <a:br>
              <a:rPr lang="uk-UA" sz="2200" noProof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noProof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психологічну допомогу;</a:t>
            </a:r>
            <a:br>
              <a:rPr lang="uk-UA" sz="2200" noProof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noProof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 обмеження цілей;</a:t>
            </a:r>
            <a:br>
              <a:rPr lang="uk-UA" sz="2200" noProof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noProof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 реалістичність;</a:t>
            </a:r>
            <a:br>
              <a:rPr lang="uk-UA" sz="2200" noProof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200" noProof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 сфокусованість </a:t>
            </a:r>
            <a:r>
              <a:rPr lang="uk-UA" sz="2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 симптоматиці.</a:t>
            </a:r>
            <a:br>
              <a:rPr lang="uk-UA" sz="2200" dirty="0">
                <a:latin typeface="Times New Roman" pitchFamily="18" charset="0"/>
                <a:cs typeface="Times New Roman" pitchFamily="18" charset="0"/>
              </a:rPr>
            </a:br>
            <a:endParaRPr lang="uk-UA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568" y="908720"/>
            <a:ext cx="3752187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9037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2288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uk-UA" sz="2000" b="1" cap="all" dirty="0">
              <a:solidFill>
                <a:srgbClr val="C00000"/>
              </a:solidFill>
            </a:endParaRPr>
          </a:p>
          <a:p>
            <a:pPr algn="ctr"/>
            <a:r>
              <a:rPr lang="uk-UA" sz="2000" b="1" cap="all" dirty="0">
                <a:solidFill>
                  <a:srgbClr val="C00000"/>
                </a:solidFill>
              </a:rPr>
              <a:t>Протокол надання ППД в гострих стресових ситуаціях </a:t>
            </a:r>
          </a:p>
          <a:p>
            <a:pPr algn="ctr"/>
            <a:r>
              <a:rPr lang="uk-UA" sz="2000" b="1" cap="all" dirty="0">
                <a:solidFill>
                  <a:srgbClr val="C00000"/>
                </a:solidFill>
              </a:rPr>
              <a:t>(А. </a:t>
            </a:r>
            <a:r>
              <a:rPr lang="uk-UA" sz="2000" b="1" cap="all" dirty="0" err="1">
                <a:solidFill>
                  <a:srgbClr val="C00000"/>
                </a:solidFill>
              </a:rPr>
              <a:t>Гершанов</a:t>
            </a:r>
            <a:r>
              <a:rPr lang="uk-UA" sz="2000" b="1" cap="all" dirty="0">
                <a:solidFill>
                  <a:srgbClr val="C00000"/>
                </a:solidFill>
              </a:rPr>
              <a:t>)</a:t>
            </a:r>
          </a:p>
          <a:p>
            <a:endParaRPr lang="uk-UA" b="1" cap="all" dirty="0">
              <a:solidFill>
                <a:srgbClr val="002060"/>
              </a:solidFill>
            </a:endParaRPr>
          </a:p>
          <a:p>
            <a:r>
              <a:rPr lang="uk-UA" dirty="0">
                <a:solidFill>
                  <a:srgbClr val="002060"/>
                </a:solidFill>
              </a:rPr>
              <a:t>1. </a:t>
            </a:r>
            <a:r>
              <a:rPr lang="uk-UA" b="1" cap="all" dirty="0">
                <a:solidFill>
                  <a:schemeClr val="bg2">
                    <a:lumMod val="25000"/>
                  </a:schemeClr>
                </a:solidFill>
              </a:rPr>
              <a:t>Заспокоїтися самому</a:t>
            </a:r>
            <a:r>
              <a:rPr lang="uk-UA" dirty="0">
                <a:solidFill>
                  <a:srgbClr val="002060"/>
                </a:solidFill>
              </a:rPr>
              <a:t>. Працювати тільки в достатньо стабільному емоційному стані.</a:t>
            </a:r>
          </a:p>
          <a:p>
            <a:r>
              <a:rPr lang="uk-UA" dirty="0">
                <a:solidFill>
                  <a:srgbClr val="002060"/>
                </a:solidFill>
              </a:rPr>
              <a:t>2. Вкрай важливо не говорити про емоції.</a:t>
            </a:r>
          </a:p>
          <a:p>
            <a:r>
              <a:rPr lang="uk-UA" dirty="0">
                <a:solidFill>
                  <a:srgbClr val="002060"/>
                </a:solidFill>
              </a:rPr>
              <a:t>3. Не говорити такі фрази: «Заспокойтеся», «Все буде добре», «Все пройде», «Життя налагодиться» тощо. Такого роду слова замість надії нададуть людині, якій ви допомагаєте, відчуття самотності. Вона вам не повірить і відчує, що ви її не розумієте, навіть якщо на словах погодиться з вами.</a:t>
            </a:r>
          </a:p>
          <a:p>
            <a:r>
              <a:rPr lang="uk-UA" dirty="0">
                <a:solidFill>
                  <a:srgbClr val="002060"/>
                </a:solidFill>
              </a:rPr>
              <a:t>4. Сповільнити темп, щоб уповільнити реакції людини, якій надаємо допомогу. Говорити в більш повільному темпі, ніж зазвичай (набагато повільніше). Для людини, якій ми надаємо допомогу, зовнішній світ зруйнований, немає нічого стабільного. Необхідно бути реальними і дати відчуття опори, впевненості та стабільності.</a:t>
            </a:r>
          </a:p>
          <a:p>
            <a:r>
              <a:rPr lang="uk-UA" dirty="0">
                <a:solidFill>
                  <a:srgbClr val="002060"/>
                </a:solidFill>
              </a:rPr>
              <a:t>5. Говорити чіткими короткими фразами. Можна підвищити голос. Почати можна з фрази «Подивися на мене. Ти бачиш мене?». Людині властивий ефект тунельного зору. Потрібно розширити цю </a:t>
            </a:r>
            <a:r>
              <a:rPr lang="uk-UA" dirty="0" err="1">
                <a:solidFill>
                  <a:srgbClr val="002060"/>
                </a:solidFill>
              </a:rPr>
              <a:t>тунельність</a:t>
            </a:r>
            <a:r>
              <a:rPr lang="uk-UA" dirty="0">
                <a:solidFill>
                  <a:srgbClr val="002060"/>
                </a:solidFill>
              </a:rPr>
              <a:t>.</a:t>
            </a:r>
          </a:p>
          <a:p>
            <a:r>
              <a:rPr lang="uk-UA" dirty="0">
                <a:solidFill>
                  <a:srgbClr val="002060"/>
                </a:solidFill>
              </a:rPr>
              <a:t>6. Встановити контакт і дати перше відчуття того, що є ще щось, крім пережитого жаху. Спочатку варто представитись. Не говорити, що ви є психологом. Психолог, психіатр, психотерапевт – ці слова краще не озвучувати: людина може почати додатково хвилюватися, що з нею щось не так.</a:t>
            </a:r>
          </a:p>
          <a:p>
            <a:r>
              <a:rPr lang="uk-UA" dirty="0">
                <a:solidFill>
                  <a:srgbClr val="002060"/>
                </a:solidFill>
              </a:rPr>
              <a:t>7. Запитайте ім’я людини: «Як вас звати?».</a:t>
            </a:r>
          </a:p>
        </p:txBody>
      </p:sp>
    </p:spTree>
    <p:extLst>
      <p:ext uri="{BB962C8B-B14F-4D97-AF65-F5344CB8AC3E}">
        <p14:creationId xmlns:p14="http://schemas.microsoft.com/office/powerpoint/2010/main" val="2115724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-125819"/>
            <a:ext cx="914400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uk-UA" sz="1600" dirty="0">
              <a:solidFill>
                <a:srgbClr val="002060"/>
              </a:solidFill>
            </a:endParaRPr>
          </a:p>
          <a:p>
            <a:pPr lvl="0"/>
            <a:r>
              <a:rPr lang="uk-UA" sz="1600" dirty="0">
                <a:solidFill>
                  <a:srgbClr val="002060"/>
                </a:solidFill>
              </a:rPr>
              <a:t>8. Далі запитайте «Куди Ви йшли?», «Що Ви робили?», «Що збиралися робити, коли … (завила сирена, почалися обстріли – назвіть ситуацію, про яку раніше вам розповідала людина)?». Гострий стрес може розірвати неперервність життя. Ці запитання з’єднають ситуації в одну ціль, повертають відчуття неперервності життя.</a:t>
            </a:r>
          </a:p>
          <a:p>
            <a:pPr lvl="0"/>
            <a:r>
              <a:rPr lang="uk-UA" sz="1600" dirty="0">
                <a:solidFill>
                  <a:srgbClr val="002060"/>
                </a:solidFill>
              </a:rPr>
              <a:t>9. Повторюйте за людиною відповідь чітко і ясно. Додайте, якщо знаєте ситуацію, без емоцій та подробиць. Ми озвучуємо порядок до того, як відбулася ситуація, потім саму ситуацію і те, що відбулося після.</a:t>
            </a:r>
          </a:p>
          <a:p>
            <a:pPr lvl="0"/>
            <a:r>
              <a:rPr lang="uk-UA" sz="1600" dirty="0">
                <a:solidFill>
                  <a:srgbClr val="002060"/>
                </a:solidFill>
              </a:rPr>
              <a:t>10. Потрібно включити мислення, повернути відчуття контролю та особистої значущості. Цей етап потребує вашої творчості. Можна, наприклад, попросити порахувати людей, міряти комусь тиск (якщо є можливість), подивитися номери будинків довкола. Приклад формулювання «Допоможіть, мені дуже потрібно дізнатися, які номера найближчих будинків – того і того, у мене поганий зір».</a:t>
            </a:r>
          </a:p>
          <a:p>
            <a:pPr lvl="0"/>
            <a:r>
              <a:rPr lang="uk-UA" sz="1600" dirty="0">
                <a:solidFill>
                  <a:srgbClr val="002060"/>
                </a:solidFill>
              </a:rPr>
              <a:t>11. Нормалізація. Говоримо про реакції, які відчуває людина: «Перекажіть те, що Ви бачите та відчуваєте, наприклад: сльози, розгубленість, тривога, спустошення, </a:t>
            </a:r>
            <a:r>
              <a:rPr lang="uk-UA" sz="1600" noProof="1">
                <a:solidFill>
                  <a:srgbClr val="002060"/>
                </a:solidFill>
              </a:rPr>
              <a:t>заторможеність,</a:t>
            </a:r>
            <a:r>
              <a:rPr lang="uk-UA" sz="1600" dirty="0">
                <a:solidFill>
                  <a:srgbClr val="002060"/>
                </a:solidFill>
              </a:rPr>
              <a:t> агресія тощо» та пояснюємо, що це нормальні реакції на ненормальну ситуацію.</a:t>
            </a:r>
          </a:p>
          <a:p>
            <a:pPr lvl="0"/>
            <a:r>
              <a:rPr lang="uk-UA" sz="1600" dirty="0">
                <a:solidFill>
                  <a:srgbClr val="002060"/>
                </a:solidFill>
              </a:rPr>
              <a:t>12. Шукаємо ресурси. Завершуємо розмову з людиною на пошуках власних внутрішніх ресурсів сили. Важливо, щоб людина згадала свої приклади, варіанти справлятися у стресовій ситуації. Будь-які можливості давати собі раду: комп’ютерні ігри, прогулянка з собакою, пробіжка, їжа – всі варіанти, крім алкоголю та наркотиків, можливі. Не наше завдання зараз оцінювати способи справлятися зі стресом. Найкращий спосіб пережити шокові стресові ситуації – це відновлення контролю (за допомогою дій) і зв’язків з іншими людьми.</a:t>
            </a:r>
          </a:p>
          <a:p>
            <a:pPr lvl="0"/>
            <a:r>
              <a:rPr lang="uk-UA" sz="1600" dirty="0">
                <a:solidFill>
                  <a:srgbClr val="002060"/>
                </a:solidFill>
              </a:rPr>
              <a:t>13. Ситуація, коли людина в ступорі. Якщо людина застигла та не реагує, застосовуйте голос (скажіть що-небудь впевнено та голосно), візуальні подразники (помахайте рукою перед очима). Можна спробувати дати в руки щось контрастне (якщо поряд є швидка допомога, можна у них взяти лід і дати в руки). Не потрібно бити по щоках.</a:t>
            </a:r>
          </a:p>
        </p:txBody>
      </p:sp>
    </p:spTree>
    <p:extLst>
      <p:ext uri="{BB962C8B-B14F-4D97-AF65-F5344CB8AC3E}">
        <p14:creationId xmlns:p14="http://schemas.microsoft.com/office/powerpoint/2010/main" val="28668153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r>
              <a:rPr lang="uk-UA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ТЕХНІКИ ЕМОЦІЙНОЇ РЕГУЛЯЦІЇ</a:t>
            </a:r>
          </a:p>
          <a:p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Дихання животом</a:t>
            </a:r>
            <a:r>
              <a:rPr lang="uk-UA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Вдихаємо повітря через ніс, пропускаємо його під діафрагмою в живіт, затримуємо повітря, видихаємо через 2-3 секунди, і плавне, повільне дихання через рот в міру випорожнення легень.</a:t>
            </a:r>
          </a:p>
          <a:p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Заземлення</a:t>
            </a:r>
            <a:r>
              <a:rPr lang="uk-UA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Знайти хвилину і подивитися довкола, щоб залишитися в безпосередній реальності та відчути землю під ногами (можна також напружити ступні, щоб відчути себе «ніби ми вросли» в землю).</a:t>
            </a:r>
          </a:p>
          <a:p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Сканування тіла та </a:t>
            </a:r>
            <a:r>
              <a:rPr lang="uk-UA" sz="1600" b="1" noProof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сенсомоторне</a:t>
            </a:r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маркування</a:t>
            </a:r>
            <a:r>
              <a:rPr lang="uk-UA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Усвідомити свої тілесні відчуття і назвати їх (наприклад: напружений, зажатий, розслаблений тощо).</a:t>
            </a:r>
          </a:p>
          <a:p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М’язова релаксація</a:t>
            </a:r>
            <a:r>
              <a:rPr lang="uk-UA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Інколи тіло в стресовому стані завмирає, потрібно напружувати, а потім розслабляти м’язи.</a:t>
            </a:r>
          </a:p>
          <a:p>
            <a:r>
              <a:rPr lang="uk-UA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Заземлення під час стресу «5-4-3-2-1»</a:t>
            </a:r>
          </a:p>
          <a:p>
            <a:pPr>
              <a:buFont typeface="Arial" pitchFamily="34" charset="0"/>
              <a:buChar char="•"/>
            </a:pPr>
            <a:r>
              <a:rPr lang="uk-UA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допомогою органів чуття ми можемо впоратися з тривогою, відчути себе «тут і зараз», зосередившись на своєму тілі, спочатку робимо від 10 до 20 якомога глибоких вдихів, затримуємо повітря на кілька секунд, далі повільно видихаємо</a:t>
            </a:r>
          </a:p>
          <a:p>
            <a:pPr>
              <a:buFont typeface="Arial" pitchFamily="34" charset="0"/>
              <a:buChar char="•"/>
            </a:pPr>
            <a:r>
              <a:rPr lang="uk-UA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допомогою зору знаходимо 5 речей які можемо побачити навколо нас, роздивляючись які, отримуємо задоволення (квіти, сонечко, рідні, чашка тощо);</a:t>
            </a:r>
          </a:p>
          <a:p>
            <a:pPr>
              <a:buFont typeface="Arial" pitchFamily="34" charset="0"/>
              <a:buChar char="•"/>
            </a:pPr>
            <a:r>
              <a:rPr lang="uk-UA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навколо нас є речі: чашка, телефон, яблуко, книжка тощо; беручи по черзі 4 речі, відчуваємо їх у руках та проговорюємо вголос те, що відчуваємо (наприклад: чашка - тепла, прозора, кругла);</a:t>
            </a:r>
          </a:p>
          <a:p>
            <a:pPr>
              <a:buFont typeface="Arial" pitchFamily="34" charset="0"/>
              <a:buChar char="•"/>
            </a:pPr>
            <a:r>
              <a:rPr lang="uk-UA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намагаємося почути 3 звуки, на які ми раніше не звертали увагу (власне дихання, муркотіння котика, розмови дітей в іншій кімнаті тощо);</a:t>
            </a:r>
          </a:p>
          <a:p>
            <a:pPr>
              <a:buFont typeface="Arial" pitchFamily="34" charset="0"/>
              <a:buChar char="•"/>
            </a:pPr>
            <a:r>
              <a:rPr lang="uk-UA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допомогою нюху намагаємося відчути приємний 2 запахи: кави, ароматного чаю, повітря тощо;</a:t>
            </a:r>
          </a:p>
          <a:p>
            <a:pPr>
              <a:buFont typeface="Arial" pitchFamily="34" charset="0"/>
              <a:buChar char="•"/>
            </a:pPr>
            <a:r>
              <a:rPr lang="uk-UA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відчути себе «тут і зараз» допоможе також проговорити вголос відчуття 1 смаку,наприклад, коли п</a:t>
            </a:r>
            <a:r>
              <a:rPr lang="en-US" sz="1600" noProof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1600" noProof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єте </a:t>
            </a:r>
            <a:r>
              <a:rPr lang="uk-UA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воду.</a:t>
            </a:r>
          </a:p>
        </p:txBody>
      </p:sp>
    </p:spTree>
    <p:extLst>
      <p:ext uri="{BB962C8B-B14F-4D97-AF65-F5344CB8AC3E}">
        <p14:creationId xmlns:p14="http://schemas.microsoft.com/office/powerpoint/2010/main" val="99629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188640"/>
            <a:ext cx="7389440" cy="576064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rgbClr val="002060"/>
                </a:solidFill>
              </a:rPr>
              <a:t>Кроки першої психологічної допомоги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844" y="764704"/>
            <a:ext cx="3096344" cy="13681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1. Повернути людину в «тут» і «зараз»</a:t>
            </a:r>
          </a:p>
          <a:p>
            <a:pPr algn="ctr"/>
            <a:r>
              <a:rPr lang="uk-UA" dirty="0"/>
              <a:t>(Подивіться на мне. Ви мене чуєте? Потисніть мені руку.).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16188" y="1390948"/>
            <a:ext cx="3328020" cy="13179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Задати прості запитання (Як вас звуть? Скільки вам років? Ви були з кимось чи один(на)?).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454328" y="2683768"/>
            <a:ext cx="2689672" cy="16813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Відновити почуття контролю (Ви можете зараз порахувати? Назвіть предмети, що вас оточують? Вас загорнути в ковдру?).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16684" y="4365104"/>
            <a:ext cx="3338140" cy="12404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Підбадьорити (вислухати, допомогти відновити глибоке дихання, дати випити води).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9844" y="5605512"/>
            <a:ext cx="3137024" cy="10638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Передати потерпілого до фахівця, який допоможе в подальшому.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2902372" y="1142580"/>
            <a:ext cx="978408" cy="484632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5796136" y="2441452"/>
            <a:ext cx="978408" cy="484632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Стрелка влево 10"/>
          <p:cNvSpPr/>
          <p:nvPr/>
        </p:nvSpPr>
        <p:spPr>
          <a:xfrm>
            <a:off x="5652120" y="4122788"/>
            <a:ext cx="978408" cy="484632"/>
          </a:xfrm>
          <a:prstGeom prst="lef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елка влево 11"/>
          <p:cNvSpPr/>
          <p:nvPr/>
        </p:nvSpPr>
        <p:spPr>
          <a:xfrm>
            <a:off x="2426612" y="5356324"/>
            <a:ext cx="978408" cy="484632"/>
          </a:xfrm>
          <a:prstGeom prst="lef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8497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7173416" cy="5793824"/>
          </a:xfrm>
        </p:spPr>
        <p:txBody>
          <a:bodyPr>
            <a:normAutofit fontScale="85000" lnSpcReduction="20000"/>
          </a:bodyPr>
          <a:lstStyle/>
          <a:p>
            <a:r>
              <a:rPr lang="uk-UA" sz="3200" b="1" dirty="0">
                <a:solidFill>
                  <a:srgbClr val="C00000"/>
                </a:solidFill>
              </a:rPr>
              <a:t>АВТОРИ ПРОЄКТУ:</a:t>
            </a:r>
          </a:p>
          <a:p>
            <a:pPr marL="45720" indent="0">
              <a:buNone/>
            </a:pP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АВДІЄНКО ЕЛЬВІРА</a:t>
            </a:r>
          </a:p>
          <a:p>
            <a:pPr marL="45720" indent="0">
              <a:buNone/>
            </a:pP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АКОПЯН АНТОН</a:t>
            </a:r>
          </a:p>
          <a:p>
            <a:pPr marL="45720" indent="0">
              <a:buNone/>
            </a:pP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БОЛІЛА МИРОСЛАВА</a:t>
            </a:r>
          </a:p>
          <a:p>
            <a:pPr marL="45720" indent="0">
              <a:buNone/>
            </a:pP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ВЕЛИЧКО МАКСИМ</a:t>
            </a:r>
          </a:p>
          <a:p>
            <a:pPr marL="45720" indent="0">
              <a:buNone/>
            </a:pP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РЕУТОВА КАТЕРИНА</a:t>
            </a:r>
          </a:p>
          <a:p>
            <a:pPr marL="45720" indent="0">
              <a:buNone/>
            </a:pP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КОРНІЄНКО БОГДАН</a:t>
            </a:r>
          </a:p>
          <a:p>
            <a:pPr marL="45720" indent="0">
              <a:buNone/>
            </a:pP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ГОЛОВІНА НІКОЛЬ</a:t>
            </a:r>
          </a:p>
          <a:p>
            <a:pPr marL="45720" indent="0">
              <a:buNone/>
            </a:pP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ПЕТРИК НІНА</a:t>
            </a:r>
          </a:p>
          <a:p>
            <a:pPr marL="45720" indent="0">
              <a:buNone/>
            </a:pP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ВІРИЧ ВІКТОРІЯ</a:t>
            </a:r>
          </a:p>
          <a:p>
            <a:pPr marL="45720" indent="0">
              <a:buNone/>
            </a:pP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РУДЬ ДАР</a:t>
            </a:r>
            <a:r>
              <a:rPr lang="en-US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’</a:t>
            </a: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Я</a:t>
            </a:r>
            <a:endParaRPr lang="en-US" dirty="0">
              <a:solidFill>
                <a:schemeClr val="bg2">
                  <a:lumMod val="25000"/>
                </a:schemeClr>
              </a:solidFill>
              <a:latin typeface="+mj-lt"/>
            </a:endParaRPr>
          </a:p>
          <a:p>
            <a:pPr marL="45720" indent="0">
              <a:buNone/>
            </a:pP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СЕМЕНЧУК ДІАНА</a:t>
            </a:r>
          </a:p>
          <a:p>
            <a:pPr marL="45720" indent="0">
              <a:buNone/>
            </a:pPr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ЦИМБАЛ ГАННА</a:t>
            </a:r>
          </a:p>
          <a:p>
            <a:pPr marL="45720" indent="0">
              <a:buNone/>
            </a:pPr>
            <a:endParaRPr lang="uk-UA" dirty="0">
              <a:solidFill>
                <a:schemeClr val="bg2">
                  <a:lumMod val="25000"/>
                </a:schemeClr>
              </a:solidFill>
            </a:endParaRPr>
          </a:p>
          <a:p>
            <a:pPr marL="45720" indent="0">
              <a:buNone/>
            </a:pPr>
            <a:r>
              <a:rPr lang="uk-UA" dirty="0">
                <a:solidFill>
                  <a:schemeClr val="bg2">
                    <a:lumMod val="25000"/>
                  </a:schemeClr>
                </a:solidFill>
              </a:rPr>
              <a:t>АВТОР ІДЕЇ: викладач дисципліни «Педагогіка та психологія»  </a:t>
            </a:r>
          </a:p>
          <a:p>
            <a:pPr marL="45720" indent="0">
              <a:buNone/>
            </a:pPr>
            <a:r>
              <a:rPr lang="uk-UA" dirty="0">
                <a:solidFill>
                  <a:schemeClr val="bg2">
                    <a:lumMod val="25000"/>
                  </a:schemeClr>
                </a:solidFill>
              </a:rPr>
              <a:t>                                                                                </a:t>
            </a:r>
            <a:r>
              <a:rPr lang="uk-UA" dirty="0" err="1">
                <a:solidFill>
                  <a:schemeClr val="bg2">
                    <a:lumMod val="25000"/>
                  </a:schemeClr>
                </a:solidFill>
              </a:rPr>
              <a:t>І.А.Дідук</a:t>
            </a:r>
            <a:endParaRPr lang="uk-UA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D67C0A-6444-136C-E7CF-EE6CA4E2BCC6}"/>
              </a:ext>
            </a:extLst>
          </p:cNvPr>
          <p:cNvSpPr txBox="1"/>
          <p:nvPr/>
        </p:nvSpPr>
        <p:spPr>
          <a:xfrm>
            <a:off x="5436096" y="1124744"/>
            <a:ext cx="3096344" cy="37809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cap="al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Бондарчук Настя </a:t>
            </a:r>
          </a:p>
          <a:p>
            <a:pPr>
              <a:lnSpc>
                <a:spcPct val="150000"/>
              </a:lnSpc>
            </a:pPr>
            <a:r>
              <a:rPr lang="ru-RU" cap="al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Гриньова Настя</a:t>
            </a:r>
          </a:p>
          <a:p>
            <a:pPr>
              <a:lnSpc>
                <a:spcPct val="150000"/>
              </a:lnSpc>
            </a:pPr>
            <a:r>
              <a:rPr lang="ru-RU" cap="al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Гурківська Ганна</a:t>
            </a:r>
          </a:p>
          <a:p>
            <a:pPr>
              <a:lnSpc>
                <a:spcPct val="150000"/>
              </a:lnSpc>
            </a:pPr>
            <a:r>
              <a:rPr lang="ru-RU" cap="al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Дерещук Олександра</a:t>
            </a:r>
          </a:p>
          <a:p>
            <a:pPr>
              <a:lnSpc>
                <a:spcPct val="150000"/>
              </a:lnSpc>
            </a:pPr>
            <a:r>
              <a:rPr lang="ru-RU" cap="al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Іськова Тетяна</a:t>
            </a:r>
          </a:p>
          <a:p>
            <a:pPr>
              <a:lnSpc>
                <a:spcPct val="150000"/>
              </a:lnSpc>
            </a:pPr>
            <a:r>
              <a:rPr lang="ru-RU" cap="al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Пономаренко Анна</a:t>
            </a:r>
          </a:p>
          <a:p>
            <a:pPr>
              <a:lnSpc>
                <a:spcPct val="150000"/>
              </a:lnSpc>
            </a:pPr>
            <a:r>
              <a:rPr lang="ru-RU" cap="al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Потапова Олександра</a:t>
            </a:r>
          </a:p>
          <a:p>
            <a:pPr>
              <a:lnSpc>
                <a:spcPct val="150000"/>
              </a:lnSpc>
            </a:pPr>
            <a:r>
              <a:rPr lang="ru-RU" cap="al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Семирга Олеся</a:t>
            </a:r>
          </a:p>
          <a:p>
            <a:pPr>
              <a:lnSpc>
                <a:spcPct val="150000"/>
              </a:lnSpc>
            </a:pPr>
            <a:r>
              <a:rPr lang="ru-RU" cap="all" dirty="0">
                <a:solidFill>
                  <a:schemeClr val="bg2">
                    <a:lumMod val="25000"/>
                  </a:schemeClr>
                </a:solidFill>
                <a:latin typeface="+mj-lt"/>
              </a:rPr>
              <a:t>Шаповал Катя</a:t>
            </a:r>
            <a:endParaRPr lang="uk-UA" cap="all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07451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1"/>
          <a:stretch/>
        </p:blipFill>
        <p:spPr bwMode="auto">
          <a:xfrm>
            <a:off x="0" y="2828"/>
            <a:ext cx="9216528" cy="685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851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6165304"/>
            <a:ext cx="6512511" cy="504056"/>
          </a:xfrm>
        </p:spPr>
        <p:txBody>
          <a:bodyPr/>
          <a:lstStyle/>
          <a:p>
            <a:r>
              <a:rPr lang="uk-UA" sz="1400" dirty="0"/>
              <a:t>Антон Акопян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4" y="5036"/>
            <a:ext cx="9108256" cy="6852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948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845F8-3E24-57FB-53D0-0D602FDF9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AAFD01A-3627-5155-E0D3-6CE7565EE1D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49DA07-2974-64B1-6E3F-86FB08D5F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48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79" t="25500" r="12500" b="20166"/>
          <a:stretch/>
        </p:blipFill>
        <p:spPr bwMode="auto">
          <a:xfrm>
            <a:off x="0" y="0"/>
            <a:ext cx="919119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6846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B480745D-B1D1-A0A1-2152-BB6987CAD1C0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F7E9800-19B5-90C3-2A4D-D15D11BB4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827708F-F077-F0CF-AA02-66C16C04B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F2413A8-9817-80D1-39CB-30DC7E9299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0767"/>
            <a:ext cx="9144000" cy="5125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927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1" t="13913" r="1087" b="12696"/>
          <a:stretch/>
        </p:blipFill>
        <p:spPr bwMode="auto">
          <a:xfrm>
            <a:off x="-1" y="0"/>
            <a:ext cx="91656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2188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>
            <a:extLst>
              <a:ext uri="{FF2B5EF4-FFF2-40B4-BE49-F238E27FC236}">
                <a16:creationId xmlns:a16="http://schemas.microsoft.com/office/drawing/2014/main" id="{FD87A65C-7E47-CCC2-B86C-6E091F98A305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88FAFC1-A674-737E-7A8D-0E5B4F85B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021A747-B35E-D98B-C7D3-D3207B4F6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D0C74B-5C38-70B3-7891-7B94B4D57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664"/>
            <a:ext cx="9144000" cy="514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03371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404</TotalTime>
  <Words>1179</Words>
  <Application>Microsoft Office PowerPoint</Application>
  <PresentationFormat>Екран (4:3)</PresentationFormat>
  <Paragraphs>71</Paragraphs>
  <Slides>24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24</vt:i4>
      </vt:variant>
    </vt:vector>
  </HeadingPairs>
  <TitlesOfParts>
    <vt:vector size="29" baseType="lpstr">
      <vt:lpstr>Arial</vt:lpstr>
      <vt:lpstr>Georgia</vt:lpstr>
      <vt:lpstr>Times New Roman</vt:lpstr>
      <vt:lpstr>Trebuchet MS</vt:lpstr>
      <vt:lpstr>Воздушный поток</vt:lpstr>
      <vt:lpstr>Проєкт «АБЕТКА першої психологічної допомоги</vt:lpstr>
      <vt:lpstr>Презентація PowerPoint</vt:lpstr>
      <vt:lpstr>Презентація PowerPoint</vt:lpstr>
      <vt:lpstr>Антон Акопян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</dc:creator>
  <cp:lastModifiedBy>didukinna979@gmail.com</cp:lastModifiedBy>
  <cp:revision>22</cp:revision>
  <dcterms:created xsi:type="dcterms:W3CDTF">2022-06-02T13:37:56Z</dcterms:created>
  <dcterms:modified xsi:type="dcterms:W3CDTF">2025-05-20T13:50:36Z</dcterms:modified>
</cp:coreProperties>
</file>