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5273-1AAC-4987-8A59-F912C16FD117}" type="datetimeFigureOut">
              <a:rPr lang="uk-UA" smtClean="0"/>
              <a:t>31.03.2025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6B381-14E1-41C0-A5D1-7CE9173F51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10432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5273-1AAC-4987-8A59-F912C16FD117}" type="datetimeFigureOut">
              <a:rPr lang="uk-UA" smtClean="0"/>
              <a:t>31.03.2025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6B381-14E1-41C0-A5D1-7CE9173F51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21569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5273-1AAC-4987-8A59-F912C16FD117}" type="datetimeFigureOut">
              <a:rPr lang="uk-UA" smtClean="0"/>
              <a:t>31.03.2025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6B381-14E1-41C0-A5D1-7CE9173F5191}" type="slidenum">
              <a:rPr lang="uk-UA" smtClean="0"/>
              <a:t>‹№›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81110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5273-1AAC-4987-8A59-F912C16FD117}" type="datetimeFigureOut">
              <a:rPr lang="uk-UA" smtClean="0"/>
              <a:t>31.03.2025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6B381-14E1-41C0-A5D1-7CE9173F51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1023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5273-1AAC-4987-8A59-F912C16FD117}" type="datetimeFigureOut">
              <a:rPr lang="uk-UA" smtClean="0"/>
              <a:t>31.03.2025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6B381-14E1-41C0-A5D1-7CE9173F5191}" type="slidenum">
              <a:rPr lang="uk-UA" smtClean="0"/>
              <a:t>‹№›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02188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5273-1AAC-4987-8A59-F912C16FD117}" type="datetimeFigureOut">
              <a:rPr lang="uk-UA" smtClean="0"/>
              <a:t>31.03.2025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6B381-14E1-41C0-A5D1-7CE9173F51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578904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5273-1AAC-4987-8A59-F912C16FD117}" type="datetimeFigureOut">
              <a:rPr lang="uk-UA" smtClean="0"/>
              <a:t>31.03.2025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6B381-14E1-41C0-A5D1-7CE9173F51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3536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5273-1AAC-4987-8A59-F912C16FD117}" type="datetimeFigureOut">
              <a:rPr lang="uk-UA" smtClean="0"/>
              <a:t>31.03.2025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6B381-14E1-41C0-A5D1-7CE9173F51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2873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5273-1AAC-4987-8A59-F912C16FD117}" type="datetimeFigureOut">
              <a:rPr lang="uk-UA" smtClean="0"/>
              <a:t>31.03.2025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6B381-14E1-41C0-A5D1-7CE9173F51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5160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5273-1AAC-4987-8A59-F912C16FD117}" type="datetimeFigureOut">
              <a:rPr lang="uk-UA" smtClean="0"/>
              <a:t>31.03.2025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6B381-14E1-41C0-A5D1-7CE9173F51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13813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5273-1AAC-4987-8A59-F912C16FD117}" type="datetimeFigureOut">
              <a:rPr lang="uk-UA" smtClean="0"/>
              <a:t>31.03.2025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6B381-14E1-41C0-A5D1-7CE9173F51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91533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5273-1AAC-4987-8A59-F912C16FD117}" type="datetimeFigureOut">
              <a:rPr lang="uk-UA" smtClean="0"/>
              <a:t>31.03.2025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6B381-14E1-41C0-A5D1-7CE9173F51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648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5273-1AAC-4987-8A59-F912C16FD117}" type="datetimeFigureOut">
              <a:rPr lang="uk-UA" smtClean="0"/>
              <a:t>31.03.2025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6B381-14E1-41C0-A5D1-7CE9173F51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2314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5273-1AAC-4987-8A59-F912C16FD117}" type="datetimeFigureOut">
              <a:rPr lang="uk-UA" smtClean="0"/>
              <a:t>31.03.2025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6B381-14E1-41C0-A5D1-7CE9173F51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91603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5273-1AAC-4987-8A59-F912C16FD117}" type="datetimeFigureOut">
              <a:rPr lang="uk-UA" smtClean="0"/>
              <a:t>31.03.2025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6B381-14E1-41C0-A5D1-7CE9173F51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04274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5273-1AAC-4987-8A59-F912C16FD117}" type="datetimeFigureOut">
              <a:rPr lang="uk-UA" smtClean="0"/>
              <a:t>31.03.2025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6B381-14E1-41C0-A5D1-7CE9173F51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12776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65273-1AAC-4987-8A59-F912C16FD117}" type="datetimeFigureOut">
              <a:rPr lang="uk-UA" smtClean="0"/>
              <a:t>31.03.2025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36B381-14E1-41C0-A5D1-7CE9173F51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19570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5DE878-BA59-76E7-C685-7B8C985E8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550989"/>
          </a:xfrm>
        </p:spPr>
        <p:txBody>
          <a:bodyPr>
            <a:noAutofit/>
          </a:bodyPr>
          <a:lstStyle/>
          <a:p>
            <a:pPr algn="ctr"/>
            <a:r>
              <a:rPr lang="ru-RU" sz="3200" dirty="0"/>
              <a:t>ЗАСТОСУВАННЯ НАУКОМЕТИЧНИХ БАЗ ДАНИХ У НАУКОВО- ПЕДАГОГІЧНІЙ ДІЛЬНОСТІ</a:t>
            </a:r>
            <a:endParaRPr lang="uk-UA" sz="32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1931F15-CCFC-2265-8A75-637210B4E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941983"/>
            <a:ext cx="8596668" cy="2910177"/>
          </a:xfrm>
        </p:spPr>
        <p:txBody>
          <a:bodyPr>
            <a:normAutofit/>
          </a:bodyPr>
          <a:lstStyle/>
          <a:p>
            <a:pPr lvl="1" algn="just"/>
            <a:r>
              <a:rPr lang="uk-UA" sz="2200" b="1" dirty="0"/>
              <a:t>Наукометрична база даних </a:t>
            </a:r>
            <a:r>
              <a:rPr lang="uk-UA" sz="2200" dirty="0"/>
              <a:t>− це бібліографічна та реферативна база даних з інструментами для відстеження цитування статей, що опубліковані у наукових виданнях, за допомоги якої оцінюється вплив науковця чи установи на науку та визначається якість проведених наукових досліджень.</a:t>
            </a:r>
          </a:p>
          <a:p>
            <a:pPr lvl="1" algn="just"/>
            <a:endParaRPr lang="uk-UA" sz="2200" dirty="0"/>
          </a:p>
        </p:txBody>
      </p:sp>
    </p:spTree>
    <p:extLst>
      <p:ext uri="{BB962C8B-B14F-4D97-AF65-F5344CB8AC3E}">
        <p14:creationId xmlns:p14="http://schemas.microsoft.com/office/powerpoint/2010/main" val="3187096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B3A825-3EFF-C101-600D-DE4A07994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60174"/>
          </a:xfrm>
        </p:spPr>
        <p:txBody>
          <a:bodyPr/>
          <a:lstStyle/>
          <a:p>
            <a:pPr algn="ctr"/>
            <a:r>
              <a:rPr lang="uk-UA" dirty="0"/>
              <a:t>Висновок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B959384-37E1-33A9-9E68-40526B102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000" dirty="0"/>
              <a:t>Міжнародні </a:t>
            </a:r>
            <a:r>
              <a:rPr lang="uk-UA" sz="2000" dirty="0" err="1"/>
              <a:t>наукометричні</a:t>
            </a:r>
            <a:r>
              <a:rPr lang="uk-UA" sz="2000" dirty="0"/>
              <a:t> бази є потужним некомерційним інструментом розповсюдження, оприлюднення та аналізу використання результатів наукових досліджень. </a:t>
            </a:r>
            <a:r>
              <a:rPr lang="uk-UA" sz="2000" dirty="0" err="1"/>
              <a:t>Наукометричні</a:t>
            </a:r>
            <a:r>
              <a:rPr lang="uk-UA" sz="2000" dirty="0"/>
              <a:t> розрахунки у системах дозволяють визначити важливі показники </a:t>
            </a:r>
            <a:r>
              <a:rPr lang="uk-UA" sz="2000" dirty="0" err="1"/>
              <a:t>цитованості</a:t>
            </a:r>
            <a:r>
              <a:rPr lang="uk-UA" sz="2000" dirty="0"/>
              <a:t> та статистику наукової діяльності дослідників Платформи відкритого доступу надають можливість якісного оцінювання наукової інформації та тісної взаємодії науковців усього світу, що породжує нові можливості і завдання у сфері освітньої та наукової діяльності вищої школи України.</a:t>
            </a:r>
          </a:p>
        </p:txBody>
      </p:sp>
    </p:spTree>
    <p:extLst>
      <p:ext uri="{BB962C8B-B14F-4D97-AF65-F5344CB8AC3E}">
        <p14:creationId xmlns:p14="http://schemas.microsoft.com/office/powerpoint/2010/main" val="2180312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0879FA-29D2-9ACC-CD18-D4205EF04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343278"/>
            <a:ext cx="3854527" cy="873939"/>
          </a:xfrm>
        </p:spPr>
        <p:txBody>
          <a:bodyPr/>
          <a:lstStyle/>
          <a:p>
            <a:pPr algn="ctr"/>
            <a:r>
              <a:rPr lang="uk-UA" dirty="0"/>
              <a:t>Бази даних наукової інформації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025F234-BC6E-AC79-A5E8-D6F98410B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b="1" dirty="0"/>
              <a:t>Scopus</a:t>
            </a:r>
            <a:r>
              <a:rPr lang="en-US" dirty="0"/>
              <a:t> </a:t>
            </a:r>
            <a:r>
              <a:rPr lang="uk-UA" dirty="0"/>
              <a:t>є інструментом для відстеження </a:t>
            </a:r>
            <a:r>
              <a:rPr lang="uk-UA" dirty="0" err="1"/>
              <a:t>цитованості</a:t>
            </a:r>
            <a:r>
              <a:rPr lang="uk-UA" dirty="0"/>
              <a:t> статей, опублікованих у наукових виданнях. Індексує 38 млн. записів з 18 тис. назв наукових видань 5 тис. видавців. База даних індексує наукові журнали, матеріали конференцій та </a:t>
            </a:r>
            <a:r>
              <a:rPr lang="uk-UA" dirty="0" err="1"/>
              <a:t>серіальні</a:t>
            </a:r>
            <a:r>
              <a:rPr lang="uk-UA" dirty="0"/>
              <a:t> книжкові видання. Розробником та власником </a:t>
            </a:r>
            <a:r>
              <a:rPr lang="en-US" dirty="0"/>
              <a:t>SCOPUS </a:t>
            </a:r>
            <a:r>
              <a:rPr lang="uk-UA" dirty="0"/>
              <a:t>є корпорація </a:t>
            </a:r>
            <a:r>
              <a:rPr lang="en-US" dirty="0"/>
              <a:t>Elsevier. </a:t>
            </a:r>
            <a:r>
              <a:rPr lang="uk-UA" dirty="0"/>
              <a:t>База даних доступна на умовах передплати через веб-інтерфейс. Пошуковий апарат </a:t>
            </a:r>
            <a:r>
              <a:rPr lang="en-US" dirty="0"/>
              <a:t>SCOPUS </a:t>
            </a:r>
            <a:r>
              <a:rPr lang="uk-UA" dirty="0"/>
              <a:t>інтегрований з пошуковою системою </a:t>
            </a:r>
            <a:r>
              <a:rPr lang="en-US" dirty="0" err="1"/>
              <a:t>Scirus</a:t>
            </a:r>
            <a:r>
              <a:rPr lang="en-US" dirty="0"/>
              <a:t> </a:t>
            </a:r>
            <a:r>
              <a:rPr lang="uk-UA" dirty="0"/>
              <a:t>для пошуку веб-сторінок та патентною базою даних. База даних </a:t>
            </a:r>
            <a:r>
              <a:rPr lang="en-US" dirty="0"/>
              <a:t>SCOPUS </a:t>
            </a:r>
            <a:r>
              <a:rPr lang="uk-UA" dirty="0"/>
              <a:t>є найбільшою у світі універсальною реферативною базою даних з можливостями відстеження наукової </a:t>
            </a:r>
            <a:r>
              <a:rPr lang="uk-UA" dirty="0" err="1"/>
              <a:t>цитованості</a:t>
            </a:r>
            <a:r>
              <a:rPr lang="uk-UA" dirty="0"/>
              <a:t> публікацій. Згідно оголошеної стратегії, дана база даних має стати найбільш повним та вичерпним ресурсом для пошуку наукової літератури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D4F68DB0-B6A2-3EB8-803E-7CD71E116D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 flipH="1">
            <a:off x="-1804524" y="4338537"/>
            <a:ext cx="120465" cy="1248742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1026" name="Picture 2" descr="scopus by elsevier with an orange tree in the bottom right">
            <a:extLst>
              <a:ext uri="{FF2B5EF4-FFF2-40B4-BE49-F238E27FC236}">
                <a16:creationId xmlns:a16="http://schemas.microsoft.com/office/drawing/2014/main" id="{5E47BE54-AFB4-27D3-A512-D294CB8754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5" y="2662280"/>
            <a:ext cx="3643080" cy="3379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9992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F2CC28C-EB4A-A613-4E6B-875D0A9F4837}"/>
              </a:ext>
            </a:extLst>
          </p:cNvPr>
          <p:cNvSpPr txBox="1"/>
          <p:nvPr/>
        </p:nvSpPr>
        <p:spPr>
          <a:xfrm>
            <a:off x="811033" y="278297"/>
            <a:ext cx="8342906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solidFill>
                  <a:schemeClr val="accent1"/>
                </a:solidFill>
              </a:rPr>
              <a:t>Web of Science </a:t>
            </a:r>
            <a:r>
              <a:rPr lang="en-US" b="1" dirty="0" err="1">
                <a:solidFill>
                  <a:schemeClr val="accent1"/>
                </a:solidFill>
              </a:rPr>
              <a:t>або</a:t>
            </a:r>
            <a:r>
              <a:rPr lang="en-US" b="1" dirty="0">
                <a:solidFill>
                  <a:schemeClr val="accent1"/>
                </a:solidFill>
              </a:rPr>
              <a:t> Web of Knowledge </a:t>
            </a:r>
            <a:r>
              <a:rPr lang="en-US" dirty="0"/>
              <a:t>– </a:t>
            </a:r>
            <a:r>
              <a:rPr lang="en-US" dirty="0" err="1"/>
              <a:t>це</a:t>
            </a:r>
            <a:r>
              <a:rPr lang="uk-UA" dirty="0"/>
              <a:t> пошукова платформа компанії </a:t>
            </a:r>
            <a:r>
              <a:rPr lang="en-US" dirty="0"/>
              <a:t>Thomson Reuters, </a:t>
            </a:r>
            <a:r>
              <a:rPr lang="uk-UA" dirty="0"/>
              <a:t>яка поєднує реферативні бази даних публікацій у наукових журналах та патентів, в тому числі бази даних, що враховують взаємне цитування публікацій. </a:t>
            </a:r>
            <a:r>
              <a:rPr lang="en-US" dirty="0"/>
              <a:t>Web of Science – </a:t>
            </a:r>
            <a:r>
              <a:rPr lang="uk-UA" dirty="0"/>
              <a:t>світова найавторитетніша аналітична </a:t>
            </a:r>
            <a:r>
              <a:rPr lang="uk-UA" dirty="0" err="1"/>
              <a:t>політематична</a:t>
            </a:r>
            <a:r>
              <a:rPr lang="uk-UA" dirty="0"/>
              <a:t> база даних, що включає такі основні ресурси: базу наукових журналів із високим </a:t>
            </a:r>
            <a:r>
              <a:rPr lang="uk-UA" dirty="0" err="1"/>
              <a:t>імпакт</a:t>
            </a:r>
            <a:r>
              <a:rPr lang="uk-UA" dirty="0"/>
              <a:t> фактором з 1970 року; базу цитувань наукових публікацій у КНР з 1989 року; базу наукових патентів з 1963 року; регіональну базу наукових журналів Південної Кореї; бібліографічну базу даних національної медичної бібліотеки 60 США; базу наукових публікацій Іспанії, Португалії, Південної Африки та країн Латинської Америки</a:t>
            </a:r>
          </a:p>
          <a:p>
            <a:pPr algn="just"/>
            <a:endParaRPr lang="uk-UA" dirty="0"/>
          </a:p>
          <a:p>
            <a:pPr algn="just"/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1DFF7F6-11D2-4241-1FD6-210F20790F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010" y="3570135"/>
            <a:ext cx="7283395" cy="2568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301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B91762A-62A9-3F8A-6CDA-FAE8377E5BBB}"/>
              </a:ext>
            </a:extLst>
          </p:cNvPr>
          <p:cNvSpPr txBox="1"/>
          <p:nvPr/>
        </p:nvSpPr>
        <p:spPr>
          <a:xfrm>
            <a:off x="1094957" y="454479"/>
            <a:ext cx="8008583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solidFill>
                  <a:schemeClr val="accent1"/>
                </a:solidFill>
              </a:rPr>
              <a:t>Index Copernicus (IC) </a:t>
            </a:r>
            <a:r>
              <a:rPr lang="en-US" dirty="0"/>
              <a:t>- </a:t>
            </a:r>
            <a:r>
              <a:rPr lang="uk-UA" dirty="0"/>
              <a:t>польська міжнародна </a:t>
            </a:r>
            <a:r>
              <a:rPr lang="uk-UA" dirty="0" err="1"/>
              <a:t>наукометрична</a:t>
            </a:r>
            <a:r>
              <a:rPr lang="uk-UA" dirty="0"/>
              <a:t> база даних, яка включає індексування, ранжування, реферування журналів і статей. </a:t>
            </a:r>
            <a:r>
              <a:rPr lang="en-US" dirty="0"/>
              <a:t>Index Copernicus </a:t>
            </a:r>
            <a:r>
              <a:rPr lang="uk-UA" dirty="0"/>
              <a:t>складає власний </a:t>
            </a:r>
            <a:r>
              <a:rPr lang="uk-UA" dirty="0" err="1"/>
              <a:t>імпакт</a:t>
            </a:r>
            <a:r>
              <a:rPr lang="uk-UA" dirty="0"/>
              <a:t>-фактор: щорічно проводить детальну експертизу журналів включених в свою базу даних. Представляє тільки метадані статей журналу (назва, анотація, автори, ключові слова, список літератури), при бажанні видавництво може публікувати посилання на повні тексти статей свого журналу. Кожен журнал у базі отримує свій показник </a:t>
            </a:r>
            <a:r>
              <a:rPr lang="en-US" dirty="0"/>
              <a:t>ICV (Index Copernicus Value).</a:t>
            </a:r>
            <a:endParaRPr lang="uk-UA" dirty="0"/>
          </a:p>
          <a:p>
            <a:endParaRPr lang="uk-UA" dirty="0"/>
          </a:p>
        </p:txBody>
      </p:sp>
      <p:pic>
        <p:nvPicPr>
          <p:cNvPr id="3074" name="Picture 2" descr="Logo ICI World of Journals">
            <a:extLst>
              <a:ext uri="{FF2B5EF4-FFF2-40B4-BE49-F238E27FC236}">
                <a16:creationId xmlns:a16="http://schemas.microsoft.com/office/drawing/2014/main" id="{0990D6C0-C27C-96D1-603A-CF256680F6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227" y="3528127"/>
            <a:ext cx="8885055" cy="2241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8353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13DF918-80F2-0587-C4BD-C371B254C92A}"/>
              </a:ext>
            </a:extLst>
          </p:cNvPr>
          <p:cNvSpPr txBox="1"/>
          <p:nvPr/>
        </p:nvSpPr>
        <p:spPr>
          <a:xfrm>
            <a:off x="1084333" y="578030"/>
            <a:ext cx="724938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chemeClr val="accent1"/>
                </a:solidFill>
              </a:rPr>
              <a:t>Google Scholar (Google </a:t>
            </a:r>
            <a:r>
              <a:rPr lang="uk-UA" dirty="0">
                <a:solidFill>
                  <a:schemeClr val="accent1"/>
                </a:solidFill>
              </a:rPr>
              <a:t>Академія) </a:t>
            </a:r>
            <a:r>
              <a:rPr lang="uk-UA" dirty="0"/>
              <a:t>- це відкрита </a:t>
            </a:r>
            <a:r>
              <a:rPr lang="uk-UA" dirty="0" err="1"/>
              <a:t>наукометрична</a:t>
            </a:r>
            <a:r>
              <a:rPr lang="uk-UA" dirty="0"/>
              <a:t> база даних наукових публікацій та пошукова система одночасно. </a:t>
            </a:r>
            <a:r>
              <a:rPr lang="en-US" dirty="0" err="1"/>
              <a:t>GoogleScholar</a:t>
            </a:r>
            <a:r>
              <a:rPr lang="en-US" dirty="0"/>
              <a:t> </a:t>
            </a:r>
            <a:r>
              <a:rPr lang="uk-UA" dirty="0"/>
              <a:t>охоплює усі відкриті наукові джерела: наукові архіви, бібліотеки, </a:t>
            </a:r>
            <a:r>
              <a:rPr lang="uk-UA" dirty="0" err="1"/>
              <a:t>депозитарії,сайти</a:t>
            </a:r>
            <a:r>
              <a:rPr lang="uk-UA" dirty="0"/>
              <a:t> наукових установ, в тому числі, усі українські відкриті наукові електронні видання. Система має зручний багатомовний інтерфейс, є можливість пошуку роботи українською мовою</a:t>
            </a:r>
          </a:p>
          <a:p>
            <a:endParaRPr lang="uk-UA" dirty="0"/>
          </a:p>
        </p:txBody>
      </p:sp>
      <p:pic>
        <p:nvPicPr>
          <p:cNvPr id="4098" name="Picture 2" descr="Google Scholar – інструкція з використання">
            <a:extLst>
              <a:ext uri="{FF2B5EF4-FFF2-40B4-BE49-F238E27FC236}">
                <a16:creationId xmlns:a16="http://schemas.microsoft.com/office/drawing/2014/main" id="{626F4C2D-9CF0-5324-8404-A94479E5C2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256" y="2886354"/>
            <a:ext cx="8462404" cy="2963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2962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214C4DF-5A1E-8018-9C04-E734ED149B98}"/>
              </a:ext>
            </a:extLst>
          </p:cNvPr>
          <p:cNvSpPr txBox="1"/>
          <p:nvPr/>
        </p:nvSpPr>
        <p:spPr>
          <a:xfrm>
            <a:off x="866692" y="524786"/>
            <a:ext cx="8287247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	</a:t>
            </a:r>
            <a:r>
              <a:rPr lang="en-US" dirty="0">
                <a:solidFill>
                  <a:schemeClr val="accent1"/>
                </a:solidFill>
              </a:rPr>
              <a:t>Academia.edu </a:t>
            </a:r>
            <a:r>
              <a:rPr lang="en-US" dirty="0"/>
              <a:t>- </a:t>
            </a:r>
            <a:r>
              <a:rPr lang="uk-UA" dirty="0"/>
              <a:t>відкрита </a:t>
            </a:r>
            <a:r>
              <a:rPr lang="uk-UA" dirty="0" err="1"/>
              <a:t>наукометрична</a:t>
            </a:r>
            <a:r>
              <a:rPr lang="uk-UA" dirty="0"/>
              <a:t> платформа і, разом із тим, соціальна мережа для співпраці науковців та пошуку статей з вибраних галузей діяльності. 61 Ця платформа створена для того, щоб мати можливість ділитися з іншими науковцями своїми статтями, відстежувати їх цитування, стежити за новинами досліджень і розробок за іменами та ключовими словами. Використання </a:t>
            </a:r>
            <a:r>
              <a:rPr lang="en-US" dirty="0"/>
              <a:t>Academia.edu </a:t>
            </a:r>
            <a:r>
              <a:rPr lang="uk-UA" dirty="0"/>
              <a:t>дозволяє безкоштовно публікувати тексти своїх досліджень, які перебуватимуть у відкритому доступі для широкого загалу науковців.</a:t>
            </a:r>
          </a:p>
          <a:p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2A89DC9-A04B-DCE3-447F-FE29B4CE83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010" y="3021496"/>
            <a:ext cx="7283395" cy="2788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562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FEF54A-4D97-4064-2D2A-713F28C1E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734" y="771696"/>
            <a:ext cx="8301267" cy="739051"/>
          </a:xfrm>
        </p:spPr>
        <p:txBody>
          <a:bodyPr>
            <a:normAutofit fontScale="90000"/>
          </a:bodyPr>
          <a:lstStyle/>
          <a:p>
            <a:pPr algn="ctr"/>
            <a:r>
              <a:rPr lang="uk-UA" u="sng" dirty="0"/>
              <a:t>Безкоштовні ресурси</a:t>
            </a:r>
            <a:br>
              <a:rPr lang="uk-UA" dirty="0"/>
            </a:br>
            <a:br>
              <a:rPr lang="uk-UA" dirty="0"/>
            </a:br>
            <a:endParaRPr lang="uk-UA" dirty="0"/>
          </a:p>
        </p:txBody>
      </p:sp>
      <p:pic>
        <p:nvPicPr>
          <p:cNvPr id="5122" name="Picture 2" descr="Наукометричні бази даних - Наукова бібліотека">
            <a:extLst>
              <a:ext uri="{FF2B5EF4-FFF2-40B4-BE49-F238E27FC236}">
                <a16:creationId xmlns:a16="http://schemas.microsoft.com/office/drawing/2014/main" id="{8489489D-22FB-0475-CFA3-E8E58064E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6139" y="2035534"/>
            <a:ext cx="4562059" cy="3569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8045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E74A925-FBB8-8543-6A7D-8CC6388780CF}"/>
              </a:ext>
            </a:extLst>
          </p:cNvPr>
          <p:cNvSpPr txBox="1"/>
          <p:nvPr/>
        </p:nvSpPr>
        <p:spPr>
          <a:xfrm>
            <a:off x="834888" y="461177"/>
            <a:ext cx="8396576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dirty="0"/>
              <a:t>	</a:t>
            </a:r>
            <a:r>
              <a:rPr lang="en-US" u="sng" dirty="0">
                <a:solidFill>
                  <a:schemeClr val="accent1"/>
                </a:solidFill>
              </a:rPr>
              <a:t>CORE </a:t>
            </a:r>
            <a:r>
              <a:rPr lang="en-US" dirty="0"/>
              <a:t>- </a:t>
            </a:r>
            <a:r>
              <a:rPr lang="uk-UA" dirty="0"/>
              <a:t>створений у Великій Британії </a:t>
            </a:r>
            <a:r>
              <a:rPr lang="uk-UA" dirty="0" err="1"/>
              <a:t>мультидисциплінарний</a:t>
            </a:r>
            <a:r>
              <a:rPr lang="uk-UA" dirty="0"/>
              <a:t> </a:t>
            </a:r>
            <a:r>
              <a:rPr lang="uk-UA" dirty="0" err="1"/>
              <a:t>агрегатор</a:t>
            </a:r>
            <a:r>
              <a:rPr lang="uk-UA" dirty="0"/>
              <a:t> досліджень. </a:t>
            </a:r>
            <a:r>
              <a:rPr lang="en-US" dirty="0"/>
              <a:t>CORE </a:t>
            </a:r>
            <a:r>
              <a:rPr lang="uk-UA" dirty="0"/>
              <a:t>має найбільшу колекцію статей відкритого доступу, що дозволяє користувачам вести пошук серед понад 219 мільйонів статей. Хоча більшість із них посилаються на повний текст статті на сайті видавця або на </a:t>
            </a:r>
            <a:r>
              <a:rPr lang="en-US" dirty="0"/>
              <a:t>PDF</a:t>
            </a:r>
            <a:r>
              <a:rPr lang="uk-UA" dirty="0"/>
              <a:t>файл, доступний для завантаження, п’ять мільйонів записів розміщено безпосередньо на </a:t>
            </a:r>
            <a:r>
              <a:rPr lang="en-US" dirty="0"/>
              <a:t>CORE. CORE </a:t>
            </a:r>
            <a:r>
              <a:rPr lang="uk-UA" dirty="0"/>
              <a:t>пропонує, окрім простого пошуку за ключовими словами, розширені параметри пошуку для фільтрації результатів за типом публікації, роком, мовою, журналом, сховищем та автором. Інтерфейс простий у використанні і навігації.</a:t>
            </a:r>
          </a:p>
          <a:p>
            <a:pPr algn="just"/>
            <a:r>
              <a:rPr lang="uk-UA" dirty="0"/>
              <a:t>	</a:t>
            </a:r>
            <a:r>
              <a:rPr lang="en-US" u="sng" dirty="0" err="1">
                <a:solidFill>
                  <a:schemeClr val="accent1"/>
                </a:solidFill>
              </a:rPr>
              <a:t>ScienceOpen</a:t>
            </a:r>
            <a:r>
              <a:rPr lang="en-US" dirty="0"/>
              <a:t> - </a:t>
            </a:r>
            <a:r>
              <a:rPr lang="uk-UA" dirty="0"/>
              <a:t>дослідницька і видавнича мережа, яка базується в Берліні та Бостоні та пропонує відкритий доступ до понад 74 мільйонів статей у всіх галузях науки. Для перегляду повного тексту статей потрібно зареєструватися, але реєстрація- безкоштовна. Функція розширеного пошуку дуже детальна. Це дозволяє знайти те дослідження, за яким ведеться пошук. Є велика кількість додаткових можливостей, що включає ваш профіль автора </a:t>
            </a:r>
            <a:r>
              <a:rPr lang="en-US" dirty="0"/>
              <a:t>Science Open, </a:t>
            </a:r>
            <a:r>
              <a:rPr lang="uk-UA" dirty="0"/>
              <a:t>форум для взаємодії з іншими дослідниками, можливість відстежувати цитування, і також інтерактивну бібліографію</a:t>
            </a:r>
          </a:p>
        </p:txBody>
      </p:sp>
    </p:spTree>
    <p:extLst>
      <p:ext uri="{BB962C8B-B14F-4D97-AF65-F5344CB8AC3E}">
        <p14:creationId xmlns:p14="http://schemas.microsoft.com/office/powerpoint/2010/main" val="1354801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A197222-633A-4F7E-31FA-F3667F7E4741}"/>
              </a:ext>
            </a:extLst>
          </p:cNvPr>
          <p:cNvSpPr txBox="1"/>
          <p:nvPr/>
        </p:nvSpPr>
        <p:spPr>
          <a:xfrm>
            <a:off x="779228" y="485030"/>
            <a:ext cx="8374711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dirty="0"/>
              <a:t>	</a:t>
            </a:r>
          </a:p>
          <a:p>
            <a:pPr algn="just"/>
            <a:r>
              <a:rPr lang="uk-UA" dirty="0">
                <a:solidFill>
                  <a:schemeClr val="accent1"/>
                </a:solidFill>
              </a:rPr>
              <a:t>	С</a:t>
            </a:r>
            <a:r>
              <a:rPr lang="en-US" dirty="0">
                <a:solidFill>
                  <a:schemeClr val="accent1"/>
                </a:solidFill>
              </a:rPr>
              <a:t>IA World Factbook </a:t>
            </a:r>
            <a:r>
              <a:rPr lang="uk-UA" dirty="0"/>
              <a:t>відрізняється від інших ресурсів тим, що це не </a:t>
            </a:r>
            <a:r>
              <a:rPr lang="uk-UA" dirty="0" err="1"/>
              <a:t>онлайнкаталог</a:t>
            </a:r>
            <a:r>
              <a:rPr lang="uk-UA" dirty="0"/>
              <a:t> чи сховище журналів, а корисна безкоштовна дослідницька база даних для науковців різних галузей знань. Вона надає факти про всі країни світу, які впорядковані за категоріями і включають інформацію про історію, географію, транспорт та багато іншого. У </a:t>
            </a:r>
            <a:r>
              <a:rPr lang="en-US" dirty="0"/>
              <a:t>World Factbook </a:t>
            </a:r>
            <a:r>
              <a:rPr lang="uk-UA" dirty="0"/>
              <a:t>можна шукати за країнами чи регіонами, а також є інформація про світові океани. 	</a:t>
            </a:r>
            <a:r>
              <a:rPr lang="en-US" dirty="0" err="1">
                <a:solidFill>
                  <a:schemeClr val="accent1"/>
                </a:solidFill>
              </a:rPr>
              <a:t>Paperity</a:t>
            </a:r>
            <a:r>
              <a:rPr lang="en-US" dirty="0"/>
              <a:t> - </a:t>
            </a:r>
            <a:r>
              <a:rPr lang="uk-UA" dirty="0"/>
              <a:t>пошукова система журналів і статей відкритого доступу. На додаток до надання читачам легкого доступу до тисяч журналів, </a:t>
            </a:r>
            <a:r>
              <a:rPr lang="en-US" dirty="0" err="1"/>
              <a:t>Paperity</a:t>
            </a:r>
            <a:r>
              <a:rPr lang="en-US" dirty="0"/>
              <a:t> </a:t>
            </a:r>
            <a:r>
              <a:rPr lang="uk-UA" dirty="0"/>
              <a:t>прагне допомогти журналам збільшити свою присутність. </a:t>
            </a:r>
            <a:r>
              <a:rPr lang="en-US" dirty="0" err="1"/>
              <a:t>Paperity</a:t>
            </a:r>
            <a:r>
              <a:rPr lang="en-US" dirty="0"/>
              <a:t> </a:t>
            </a:r>
            <a:r>
              <a:rPr lang="uk-UA" dirty="0"/>
              <a:t>доступний для мобільних пристроїв, як через браузер, так і з програмою </a:t>
            </a:r>
            <a:r>
              <a:rPr lang="en-US" dirty="0" err="1"/>
              <a:t>Paperity</a:t>
            </a:r>
            <a:r>
              <a:rPr lang="en-US" dirty="0"/>
              <a:t> Reader (</a:t>
            </a:r>
            <a:r>
              <a:rPr lang="en-US" dirty="0" err="1"/>
              <a:t>Android,iOS</a:t>
            </a:r>
            <a:r>
              <a:rPr lang="en-US" dirty="0"/>
              <a:t>). </a:t>
            </a:r>
            <a:r>
              <a:rPr lang="uk-UA" dirty="0"/>
              <a:t>База даних також доступна в соціальних мережах </a:t>
            </a:r>
            <a:r>
              <a:rPr lang="en-US" dirty="0"/>
              <a:t>Twitter </a:t>
            </a:r>
            <a:r>
              <a:rPr lang="uk-UA" dirty="0"/>
              <a:t>і </a:t>
            </a:r>
            <a:r>
              <a:rPr lang="en-US" dirty="0"/>
              <a:t>Facebook.</a:t>
            </a:r>
            <a:endParaRPr lang="uk-UA" dirty="0"/>
          </a:p>
          <a:p>
            <a:pPr algn="just"/>
            <a:r>
              <a:rPr lang="uk-UA" dirty="0"/>
              <a:t>      </a:t>
            </a:r>
            <a:r>
              <a:rPr lang="en-US" u="sng" dirty="0" err="1">
                <a:solidFill>
                  <a:schemeClr val="accent1"/>
                </a:solidFill>
              </a:rPr>
              <a:t>EThOS</a:t>
            </a:r>
            <a:r>
              <a:rPr lang="en-US" u="sng" dirty="0">
                <a:solidFill>
                  <a:schemeClr val="accent1"/>
                </a:solidFill>
              </a:rPr>
              <a:t> </a:t>
            </a:r>
            <a:r>
              <a:rPr lang="en-US" dirty="0"/>
              <a:t>- </a:t>
            </a:r>
            <a:r>
              <a:rPr lang="uk-UA" dirty="0"/>
              <a:t>база даних, якою керує Британська бібліотека, надає доступ до наукових праць, дипломних робіт та дисертацій з відкритих архівів британських університетів. Більше половини записів мають повний текст..</a:t>
            </a:r>
          </a:p>
        </p:txBody>
      </p:sp>
    </p:spTree>
    <p:extLst>
      <p:ext uri="{BB962C8B-B14F-4D97-AF65-F5344CB8AC3E}">
        <p14:creationId xmlns:p14="http://schemas.microsoft.com/office/powerpoint/2010/main" val="2744040375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</TotalTime>
  <Words>923</Words>
  <Application>Microsoft Office PowerPoint</Application>
  <PresentationFormat>Широкий екран</PresentationFormat>
  <Paragraphs>16</Paragraphs>
  <Slides>10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Грань</vt:lpstr>
      <vt:lpstr>ЗАСТОСУВАННЯ НАУКОМЕТИЧНИХ БАЗ ДАНИХ У НАУКОВО- ПЕДАГОГІЧНІЙ ДІЛЬНОСТІ</vt:lpstr>
      <vt:lpstr>Бази даних наукової інформації</vt:lpstr>
      <vt:lpstr>Презентація PowerPoint</vt:lpstr>
      <vt:lpstr>Презентація PowerPoint</vt:lpstr>
      <vt:lpstr>Презентація PowerPoint</vt:lpstr>
      <vt:lpstr>Презентація PowerPoint</vt:lpstr>
      <vt:lpstr>Безкоштовні ресурси  </vt:lpstr>
      <vt:lpstr>Презентація PowerPoint</vt:lpstr>
      <vt:lpstr>Презентація PowerPoint</vt:lpstr>
      <vt:lpstr>Висновок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valentina.gitun@gmail.com</dc:creator>
  <cp:lastModifiedBy>valentina.gitun@gmail.com</cp:lastModifiedBy>
  <cp:revision>1</cp:revision>
  <dcterms:created xsi:type="dcterms:W3CDTF">2025-03-31T10:45:52Z</dcterms:created>
  <dcterms:modified xsi:type="dcterms:W3CDTF">2025-03-31T11:25:07Z</dcterms:modified>
</cp:coreProperties>
</file>